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oboto Slab"/>
      <p:regular r:id="rId17"/>
      <p:bold r:id="rId18"/>
    </p:embeddedFont>
    <p:embeddedFont>
      <p:font typeface="Robo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11" Type="http://schemas.openxmlformats.org/officeDocument/2006/relationships/slide" Target="slides/slide6.xml"/><Relationship Id="rId22" Type="http://schemas.openxmlformats.org/officeDocument/2006/relationships/font" Target="fonts/Roboto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Slab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regular.fntdata"/><Relationship Id="rId6" Type="http://schemas.openxmlformats.org/officeDocument/2006/relationships/slide" Target="slides/slide1.xml"/><Relationship Id="rId18" Type="http://schemas.openxmlformats.org/officeDocument/2006/relationships/font" Target="fonts/RobotoSlab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3ce8538d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3ce8538d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c6f75fceb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c6f75fceb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6f75fceb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c6f75fceb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c6f75fce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c6f75fce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c6f75fce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c6f75fce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c3ce8531fa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c3ce8531fa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6f75fce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6f75fce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c3f55ad28e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c3f55ad28e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6f75fceb_0_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c6f75fce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c6f75fceb_0_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c6f75fce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6f75fceb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c6f75fceb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/>
        </p:nvSpPr>
        <p:spPr>
          <a:xfrm>
            <a:off x="1907700" y="1406150"/>
            <a:ext cx="5328600" cy="15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Let op je spelling!</a:t>
            </a:r>
            <a:endParaRPr sz="2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Schrijf volledige zinnen!</a:t>
            </a:r>
            <a:endParaRPr sz="2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9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Gebruik interpuncties!</a:t>
            </a:r>
            <a:endParaRPr sz="29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3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Belangrijk!!!!!   Maak eerst een kopie hiervan.</a:t>
            </a:r>
            <a:endParaRPr/>
          </a:p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251875" y="1477049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/>
              <a:t>Maak de presentatie mooi.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nl"/>
              <a:t>Gebruik plaatjes.</a:t>
            </a:r>
            <a:endParaRPr/>
          </a:p>
          <a:p>
            <a:pPr indent="0" lvl="0" marL="18288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nl"/>
              <a:t>Voeg hier je tekst in.</a:t>
            </a:r>
            <a:endParaRPr/>
          </a:p>
        </p:txBody>
      </p:sp>
      <p:sp>
        <p:nvSpPr>
          <p:cNvPr id="154" name="Google Shape;154;p22"/>
          <p:cNvSpPr txBox="1"/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Oplossing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3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3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accent1"/>
                </a:solidFill>
              </a:rPr>
              <a:t>Beoordeling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61" name="Google Shape;161;p23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62" name="Google Shape;162;p23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23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4" name="Google Shape;164;p23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65" name="Google Shape;165;p23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23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7" name="Google Shape;167;p23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68" name="Google Shape;168;p23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23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0" name="Google Shape;170;p23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71" name="Google Shape;171;p23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23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3" name="Google Shape;173;p23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74" name="Google Shape;174;p23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23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6" name="Google Shape;176;p23"/>
          <p:cNvSpPr txBox="1"/>
          <p:nvPr>
            <p:ph idx="4294967295" type="body"/>
          </p:nvPr>
        </p:nvSpPr>
        <p:spPr>
          <a:xfrm>
            <a:off x="311700" y="3198825"/>
            <a:ext cx="8671800" cy="188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/>
              <a:t>Zou je dit boek aanbevelen?</a:t>
            </a:r>
            <a:r>
              <a:rPr lang="nl" sz="2400"/>
              <a:t> </a:t>
            </a:r>
            <a:br>
              <a:rPr lang="nl" sz="2400"/>
            </a:br>
            <a:r>
              <a:rPr lang="nl" sz="2400"/>
              <a:t>Waarom wel/waarom niet. </a:t>
            </a:r>
            <a:r>
              <a:rPr lang="nl" sz="2400"/>
              <a:t>Schrijf hier je beoordeling.</a:t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nl" sz="2400"/>
              <a:t>Gebruik drie beoordelingswoorden uit de lijst in paragraaf 1.3 en onderbouw jouw keuze.</a:t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Boektitel</a:t>
            </a:r>
            <a:endParaRPr/>
          </a:p>
        </p:txBody>
      </p:sp>
      <p:sp>
        <p:nvSpPr>
          <p:cNvPr id="71" name="Google Shape;71;p14"/>
          <p:cNvSpPr txBox="1"/>
          <p:nvPr>
            <p:ph idx="1" type="subTitle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Een verslag van…..(jouw naam)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nl"/>
              <a:t>Titel:</a:t>
            </a:r>
            <a:br>
              <a:rPr lang="nl"/>
            </a:br>
            <a:r>
              <a:rPr lang="nl"/>
              <a:t>Boektitel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nl"/>
              <a:t>Auteur:</a:t>
            </a:r>
            <a:br>
              <a:rPr lang="nl"/>
            </a:br>
            <a:r>
              <a:rPr lang="nl"/>
              <a:t>Naam van auteur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nl"/>
              <a:t>Uitgever:</a:t>
            </a:r>
            <a:br>
              <a:rPr lang="nl"/>
            </a:br>
            <a:r>
              <a:rPr lang="nl"/>
              <a:t>Naam van uitgever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None/>
            </a:pPr>
            <a:r>
              <a:rPr lang="nl"/>
              <a:t>Druk en jaar van uitgave</a:t>
            </a:r>
            <a:r>
              <a:rPr lang="nl"/>
              <a:t>:</a:t>
            </a:r>
            <a:br>
              <a:rPr lang="nl"/>
            </a:br>
            <a:r>
              <a:rPr lang="nl"/>
              <a:t>20XX</a:t>
            </a:r>
            <a:endParaRPr/>
          </a:p>
        </p:txBody>
      </p:sp>
      <p:sp>
        <p:nvSpPr>
          <p:cNvPr id="77" name="Google Shape;77;p15"/>
          <p:cNvSpPr txBox="1"/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rgbClr val="FFFFFF"/>
                </a:solidFill>
              </a:rPr>
              <a:t>Over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/>
              <a:t>Wat is het thema van jouw boek?</a:t>
            </a:r>
            <a:endParaRPr sz="2400"/>
          </a:p>
        </p:txBody>
      </p:sp>
      <p:sp>
        <p:nvSpPr>
          <p:cNvPr id="83" name="Google Shape;83;p16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Gaat het over oorlog, liefde, vriendschap etc.</a:t>
            </a:r>
            <a:endParaRPr sz="18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rPr>
              <a:t>Gebruik twee of drie zinnen.</a:t>
            </a:r>
            <a:endParaRPr sz="1800">
              <a:solidFill>
                <a:schemeClr val="dk1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84" name="Google Shape;84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Samenvatting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Voeg hier je tekst in.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nl"/>
              <a:t>Gebruik alleen je eigen woorden!</a:t>
            </a: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/>
              <a:t>Vanuit</a:t>
            </a:r>
            <a:r>
              <a:rPr lang="nl" sz="2400"/>
              <a:t> welk perspectief is het geschreven?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000"/>
              <a:t>(leg je antwoord uit)</a:t>
            </a:r>
            <a:endParaRPr sz="2000"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Ik persoon of hij of alwetend?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nl"/>
              <a:t>Hoe weet je dat? Volledige zinnen!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Setting      </a:t>
            </a:r>
            <a:r>
              <a:rPr lang="nl" sz="1800"/>
              <a:t>(1.8 Tijd en ruimte)</a:t>
            </a:r>
            <a:endParaRPr sz="1800"/>
          </a:p>
        </p:txBody>
      </p:sp>
      <p:sp>
        <p:nvSpPr>
          <p:cNvPr id="103" name="Google Shape;103;p19"/>
          <p:cNvSpPr txBox="1"/>
          <p:nvPr>
            <p:ph idx="4294967295" type="body"/>
          </p:nvPr>
        </p:nvSpPr>
        <p:spPr>
          <a:xfrm>
            <a:off x="311700" y="1195201"/>
            <a:ext cx="3853200" cy="5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000">
                <a:solidFill>
                  <a:schemeClr val="accent5"/>
                </a:solidFill>
              </a:rPr>
              <a:t>Wat is de ruimte in het verhaal?</a:t>
            </a:r>
            <a:endParaRPr sz="2000">
              <a:solidFill>
                <a:schemeClr val="accent5"/>
              </a:solidFill>
            </a:endParaRPr>
          </a:p>
        </p:txBody>
      </p:sp>
      <p:cxnSp>
        <p:nvCxnSpPr>
          <p:cNvPr id="104" name="Google Shape;104;p19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5" name="Google Shape;105;p19"/>
          <p:cNvSpPr txBox="1"/>
          <p:nvPr>
            <p:ph idx="4294967295" type="body"/>
          </p:nvPr>
        </p:nvSpPr>
        <p:spPr>
          <a:xfrm>
            <a:off x="311700" y="2091016"/>
            <a:ext cx="38532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1400"/>
              <a:t>In een stad? In een huis? Omschrijf hoe jij denkt dat de omgeving eruit ziet.</a:t>
            </a:r>
            <a:endParaRPr sz="1400"/>
          </a:p>
        </p:txBody>
      </p:sp>
      <p:sp>
        <p:nvSpPr>
          <p:cNvPr id="106" name="Google Shape;106;p19"/>
          <p:cNvSpPr txBox="1"/>
          <p:nvPr>
            <p:ph idx="4294967295" type="body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200">
                <a:solidFill>
                  <a:schemeClr val="accent5"/>
                </a:solidFill>
              </a:rPr>
              <a:t>Wanneer speelt het zich af?</a:t>
            </a:r>
            <a:endParaRPr sz="2200">
              <a:solidFill>
                <a:schemeClr val="accent5"/>
              </a:solidFill>
            </a:endParaRPr>
          </a:p>
        </p:txBody>
      </p:sp>
      <p:cxnSp>
        <p:nvCxnSpPr>
          <p:cNvPr id="107" name="Google Shape;107;p19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9"/>
          <p:cNvSpPr txBox="1"/>
          <p:nvPr>
            <p:ph idx="4294967295" type="body"/>
          </p:nvPr>
        </p:nvSpPr>
        <p:spPr>
          <a:xfrm>
            <a:off x="4905750" y="2045852"/>
            <a:ext cx="3853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400"/>
              <a:t>Verleden tijd, heden of toekomst. Hoe weet je dat?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09" name="Google Shape;109;p19"/>
          <p:cNvSpPr txBox="1"/>
          <p:nvPr/>
        </p:nvSpPr>
        <p:spPr>
          <a:xfrm>
            <a:off x="418675" y="3255025"/>
            <a:ext cx="385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rPr>
              <a:t>Wat is de vertelde tijd?</a:t>
            </a:r>
            <a:endParaRPr sz="22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4905750" y="3255025"/>
            <a:ext cx="40794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chemeClr val="accent5"/>
                </a:solidFill>
                <a:latin typeface="Roboto"/>
                <a:ea typeface="Roboto"/>
                <a:cs typeface="Roboto"/>
                <a:sym typeface="Roboto"/>
              </a:rPr>
              <a:t>Wat is de verteltijd?</a:t>
            </a:r>
            <a:endParaRPr sz="2200">
              <a:solidFill>
                <a:schemeClr val="accent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434250" y="4001850"/>
            <a:ext cx="3608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Hoe lang duurt jouw boek?</a:t>
            </a:r>
            <a:endParaRPr sz="15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Vertelde tijd is de daadwerkelijke tijdsduur is die in het verhaal zelf plaatsvindt (bv. 4 jaar, een seconde),</a:t>
            </a:r>
            <a:endParaRPr sz="15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4953900" y="4001850"/>
            <a:ext cx="3983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Hoeveel pagina’s en hoe lang deed je erover om het te lezen.</a:t>
            </a:r>
            <a:endParaRPr sz="15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0"/>
          <p:cNvSpPr txBox="1"/>
          <p:nvPr>
            <p:ph idx="4294967295"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solidFill>
                  <a:schemeClr val="accent1"/>
                </a:solidFill>
              </a:rPr>
              <a:t>Karakter(s) en types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19" name="Google Shape;119;p20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120" name="Google Shape;120;p20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artoonachtige illustratie van een vrouw met paars haar" id="121" name="Google Shape;121;p20"/>
            <p:cNvPicPr preferRelativeResize="0"/>
            <p:nvPr/>
          </p:nvPicPr>
          <p:blipFill rotWithShape="1">
            <a:blip r:embed="rId3">
              <a:alphaModFix/>
            </a:blip>
            <a:srcRect b="0" l="-6205" r="-6216" t="-12422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22" name="Google Shape;122;p20"/>
          <p:cNvSpPr txBox="1"/>
          <p:nvPr>
            <p:ph idx="4294967295" type="body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100">
                <a:solidFill>
                  <a:schemeClr val="accent5"/>
                </a:solidFill>
              </a:rPr>
              <a:t>Persoon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23" name="Google Shape;123;p20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4" name="Google Shape;124;p20"/>
          <p:cNvSpPr txBox="1"/>
          <p:nvPr>
            <p:ph idx="4294967295" type="body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100"/>
              <a:t>Hoe ziet degene eruit denk je?</a:t>
            </a:r>
            <a:endParaRPr sz="1100"/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nl" sz="1100"/>
              <a:t>Wat is zijn/haar karakter?</a:t>
            </a:r>
            <a:endParaRPr sz="11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nl" sz="1100"/>
              <a:t>Zou het een vriend van je kunnen zijn? Waarom?</a:t>
            </a:r>
            <a:endParaRPr sz="1100"/>
          </a:p>
        </p:txBody>
      </p:sp>
      <p:grpSp>
        <p:nvGrpSpPr>
          <p:cNvPr id="125" name="Google Shape;125;p20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26" name="Google Shape;126;p20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artoonachtige illustratie van een jongen met een geel shirt" id="127" name="Google Shape;127;p20"/>
            <p:cNvPicPr preferRelativeResize="0"/>
            <p:nvPr/>
          </p:nvPicPr>
          <p:blipFill rotWithShape="1">
            <a:blip r:embed="rId4">
              <a:alphaModFix/>
            </a:blip>
            <a:srcRect b="0" l="-8182" r="-4214" t="-12397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28" name="Google Shape;128;p20"/>
          <p:cNvSpPr txBox="1"/>
          <p:nvPr>
            <p:ph idx="4294967295" type="body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100">
                <a:solidFill>
                  <a:schemeClr val="accent5"/>
                </a:solidFill>
              </a:rPr>
              <a:t>Persoon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29" name="Google Shape;129;p20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0" name="Google Shape;130;p20"/>
          <p:cNvSpPr txBox="1"/>
          <p:nvPr>
            <p:ph idx="4294967295" type="body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131" name="Google Shape;131;p20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32" name="Google Shape;132;p20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artoonachtige illustratie van een vrouw met oranje haar" id="133" name="Google Shape;133;p20"/>
            <p:cNvPicPr preferRelativeResize="0"/>
            <p:nvPr/>
          </p:nvPicPr>
          <p:blipFill rotWithShape="1">
            <a:blip r:embed="rId5">
              <a:alphaModFix/>
            </a:blip>
            <a:srcRect b="0" l="-4969" r="-4969" t="-9938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34" name="Google Shape;134;p20"/>
          <p:cNvSpPr txBox="1"/>
          <p:nvPr>
            <p:ph idx="4294967295" type="body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100">
                <a:solidFill>
                  <a:schemeClr val="accent5"/>
                </a:solidFill>
              </a:rPr>
              <a:t>Persoon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35" name="Google Shape;135;p20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6" name="Google Shape;136;p20"/>
          <p:cNvSpPr txBox="1"/>
          <p:nvPr>
            <p:ph idx="4294967295" type="body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100"/>
          </a:p>
        </p:txBody>
      </p:sp>
      <p:grpSp>
        <p:nvGrpSpPr>
          <p:cNvPr id="137" name="Google Shape;137;p20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38" name="Google Shape;138;p20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artoonachtige illustratie van een man in een blauw shirt" id="139" name="Google Shape;139;p20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40" name="Google Shape;140;p20"/>
          <p:cNvSpPr txBox="1"/>
          <p:nvPr>
            <p:ph idx="4294967295" type="body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nl" sz="2100">
                <a:solidFill>
                  <a:schemeClr val="accent5"/>
                </a:solidFill>
              </a:rPr>
              <a:t>Persoon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41" name="Google Shape;141;p20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2" name="Google Shape;142;p20"/>
          <p:cNvSpPr txBox="1"/>
          <p:nvPr>
            <p:ph idx="4294967295" type="body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/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Conflict</a:t>
            </a:r>
            <a:endParaRPr/>
          </a:p>
        </p:txBody>
      </p:sp>
      <p:sp>
        <p:nvSpPr>
          <p:cNvPr id="148" name="Google Shape;148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nl"/>
              <a:t>Wat is het probleem in jouw boek?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